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58" r:id="rId4"/>
    <p:sldId id="273" r:id="rId5"/>
    <p:sldId id="269" r:id="rId6"/>
    <p:sldId id="266" r:id="rId7"/>
    <p:sldId id="267" r:id="rId8"/>
    <p:sldId id="260" r:id="rId9"/>
    <p:sldId id="271" r:id="rId10"/>
    <p:sldId id="261" r:id="rId11"/>
    <p:sldId id="262" r:id="rId12"/>
    <p:sldId id="263" r:id="rId13"/>
    <p:sldId id="264" r:id="rId14"/>
    <p:sldId id="272" r:id="rId15"/>
    <p:sldId id="268" r:id="rId16"/>
    <p:sldId id="27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624" y="-8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472D1-6748-C940-A209-1A1AE072A4AD}" type="datetimeFigureOut">
              <a:rPr lang="en-US" smtClean="0"/>
              <a:t>9/21/16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BD0A46-9039-F44A-A2F8-0DAB4F43BD37}" type="slidenum">
              <a:rPr lang="en-US" smtClean="0"/>
              <a:t>‹#›</a:t>
            </a:fld>
            <a:endParaRPr lang="en-US"/>
          </a:p>
        </p:txBody>
      </p:sp>
    </p:spTree>
    <p:extLst>
      <p:ext uri="{BB962C8B-B14F-4D97-AF65-F5344CB8AC3E}">
        <p14:creationId xmlns:p14="http://schemas.microsoft.com/office/powerpoint/2010/main" val="37310820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BD0A46-9039-F44A-A2F8-0DAB4F43BD37}" type="slidenum">
              <a:rPr lang="en-US" smtClean="0"/>
              <a:t>2</a:t>
            </a:fld>
            <a:endParaRPr lang="en-US"/>
          </a:p>
        </p:txBody>
      </p:sp>
    </p:spTree>
    <p:extLst>
      <p:ext uri="{BB962C8B-B14F-4D97-AF65-F5344CB8AC3E}">
        <p14:creationId xmlns:p14="http://schemas.microsoft.com/office/powerpoint/2010/main" val="2630478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5904D0C-D46B-9740-B7BD-2685C938FE52}" type="datetimeFigureOut">
              <a:rPr lang="en-US" smtClean="0"/>
              <a:t>9/21/16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D43077E4-E5EE-4F43-B450-788EEA5BBB27}"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04D0C-D46B-9740-B7BD-2685C938FE52}" type="datetimeFigureOut">
              <a:rPr lang="en-US" smtClean="0"/>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77E4-E5EE-4F43-B450-788EEA5BBB2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04D0C-D46B-9740-B7BD-2685C938FE52}" type="datetimeFigureOut">
              <a:rPr lang="en-US" smtClean="0"/>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77E4-E5EE-4F43-B450-788EEA5BBB2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5904D0C-D46B-9740-B7BD-2685C938FE52}" type="datetimeFigureOut">
              <a:rPr lang="en-US" smtClean="0"/>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77E4-E5EE-4F43-B450-788EEA5BBB2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04D0C-D46B-9740-B7BD-2685C938FE52}" type="datetimeFigureOut">
              <a:rPr lang="en-US" smtClean="0"/>
              <a:t>9/21/16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3077E4-E5EE-4F43-B450-788EEA5BBB2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5904D0C-D46B-9740-B7BD-2685C938FE52}" type="datetimeFigureOut">
              <a:rPr lang="en-US" smtClean="0"/>
              <a:t>9/21/16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3077E4-E5EE-4F43-B450-788EEA5BBB27}"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5904D0C-D46B-9740-B7BD-2685C938FE52}" type="datetimeFigureOut">
              <a:rPr lang="en-US" smtClean="0"/>
              <a:t>9/21/16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3077E4-E5EE-4F43-B450-788EEA5BBB2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04D0C-D46B-9740-B7BD-2685C938FE52}" type="datetimeFigureOut">
              <a:rPr lang="en-US" smtClean="0"/>
              <a:t>9/21/16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3077E4-E5EE-4F43-B450-788EEA5BBB2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04D0C-D46B-9740-B7BD-2685C938FE52}" type="datetimeFigureOut">
              <a:rPr lang="en-US" smtClean="0"/>
              <a:t>9/21/16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077E4-E5EE-4F43-B450-788EEA5BBB2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5904D0C-D46B-9740-B7BD-2685C938FE52}" type="datetimeFigureOut">
              <a:rPr lang="en-US" smtClean="0"/>
              <a:t>9/21/16</a:t>
            </a:fld>
            <a:endParaRPr lang="en-US"/>
          </a:p>
        </p:txBody>
      </p:sp>
      <p:sp>
        <p:nvSpPr>
          <p:cNvPr id="7" name="Slide Number Placeholder 6"/>
          <p:cNvSpPr>
            <a:spLocks noGrp="1"/>
          </p:cNvSpPr>
          <p:nvPr>
            <p:ph type="sldNum" sz="quarter" idx="12"/>
          </p:nvPr>
        </p:nvSpPr>
        <p:spPr/>
        <p:txBody>
          <a:bodyPr/>
          <a:lstStyle/>
          <a:p>
            <a:fld id="{D43077E4-E5EE-4F43-B450-788EEA5BBB27}"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04D0C-D46B-9740-B7BD-2685C938FE52}" type="datetimeFigureOut">
              <a:rPr lang="en-US" smtClean="0"/>
              <a:t>9/21/16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D43077E4-E5EE-4F43-B450-788EEA5BBB2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5904D0C-D46B-9740-B7BD-2685C938FE52}" type="datetimeFigureOut">
              <a:rPr lang="en-US" smtClean="0"/>
              <a:t>9/21/16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D43077E4-E5EE-4F43-B450-788EEA5BBB2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4" Type="http://schemas.openxmlformats.org/officeDocument/2006/relationships/image" Target="../media/image32.jpg"/><Relationship Id="rId5" Type="http://schemas.openxmlformats.org/officeDocument/2006/relationships/image" Target="../media/image33.jpg"/><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29813" y="2858911"/>
            <a:ext cx="3313355" cy="1702160"/>
          </a:xfrm>
        </p:spPr>
        <p:txBody>
          <a:bodyPr>
            <a:noAutofit/>
          </a:bodyPr>
          <a:lstStyle/>
          <a:p>
            <a:r>
              <a:rPr lang="en-US" dirty="0" smtClean="0"/>
              <a:t>Helping Landmine Survivors in Uganda</a:t>
            </a:r>
            <a:endParaRPr lang="en-US" dirty="0"/>
          </a:p>
        </p:txBody>
      </p:sp>
      <p:sp>
        <p:nvSpPr>
          <p:cNvPr id="3" name="Subtitle 2"/>
          <p:cNvSpPr>
            <a:spLocks noGrp="1"/>
          </p:cNvSpPr>
          <p:nvPr>
            <p:ph type="subTitle" idx="1"/>
          </p:nvPr>
        </p:nvSpPr>
        <p:spPr>
          <a:xfrm>
            <a:off x="4733365" y="4766235"/>
            <a:ext cx="3309803" cy="915474"/>
          </a:xfrm>
        </p:spPr>
        <p:txBody>
          <a:bodyPr>
            <a:normAutofit/>
          </a:bodyPr>
          <a:lstStyle/>
          <a:p>
            <a:r>
              <a:rPr lang="en-US" sz="2400" dirty="0" smtClean="0"/>
              <a:t>By: Mei-Li Hey </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24" y="1288755"/>
            <a:ext cx="3340374" cy="3776303"/>
          </a:xfrm>
          <a:prstGeom prst="rect">
            <a:avLst/>
          </a:prstGeom>
        </p:spPr>
      </p:pic>
    </p:spTree>
    <p:extLst>
      <p:ext uri="{BB962C8B-B14F-4D97-AF65-F5344CB8AC3E}">
        <p14:creationId xmlns:p14="http://schemas.microsoft.com/office/powerpoint/2010/main" val="670459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55" y="762000"/>
            <a:ext cx="3547183" cy="1484863"/>
          </a:xfrm>
        </p:spPr>
        <p:txBody>
          <a:bodyPr/>
          <a:lstStyle/>
          <a:p>
            <a:r>
              <a:rPr lang="en-US" dirty="0" smtClean="0"/>
              <a:t>Current Prototypes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625" y="3529563"/>
            <a:ext cx="3171913" cy="26208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363" y="3529563"/>
            <a:ext cx="2596209" cy="2512159"/>
          </a:xfrm>
          <a:prstGeom prst="rect">
            <a:avLst/>
          </a:prstGeom>
        </p:spPr>
      </p:pic>
      <p:sp>
        <p:nvSpPr>
          <p:cNvPr id="12" name="TextBox 11"/>
          <p:cNvSpPr txBox="1"/>
          <p:nvPr/>
        </p:nvSpPr>
        <p:spPr>
          <a:xfrm>
            <a:off x="685800" y="2362200"/>
            <a:ext cx="2347117" cy="369332"/>
          </a:xfrm>
          <a:prstGeom prst="rect">
            <a:avLst/>
          </a:prstGeom>
          <a:noFill/>
        </p:spPr>
        <p:txBody>
          <a:bodyPr wrap="none" rtlCol="0">
            <a:spAutoFit/>
          </a:bodyPr>
          <a:lstStyle/>
          <a:p>
            <a:r>
              <a:rPr lang="en-US" dirty="0" smtClean="0"/>
              <a:t>The Foldable Chair </a:t>
            </a:r>
            <a:endParaRPr lang="en-US" dirty="0"/>
          </a:p>
        </p:txBody>
      </p:sp>
      <p:pic>
        <p:nvPicPr>
          <p:cNvPr id="6" name="Picture 5"/>
          <p:cNvPicPr>
            <a:picLocks noChangeAspect="1"/>
          </p:cNvPicPr>
          <p:nvPr/>
        </p:nvPicPr>
        <p:blipFill>
          <a:blip r:embed="rId4"/>
          <a:stretch>
            <a:fillRect/>
          </a:stretch>
        </p:blipFill>
        <p:spPr>
          <a:xfrm>
            <a:off x="4812281" y="787916"/>
            <a:ext cx="2651944" cy="2790066"/>
          </a:xfrm>
          <a:prstGeom prst="rect">
            <a:avLst/>
          </a:prstGeom>
        </p:spPr>
      </p:pic>
    </p:spTree>
    <p:extLst>
      <p:ext uri="{BB962C8B-B14F-4D97-AF65-F5344CB8AC3E}">
        <p14:creationId xmlns:p14="http://schemas.microsoft.com/office/powerpoint/2010/main" val="353461069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3657600" cy="1131332"/>
          </a:xfrm>
        </p:spPr>
        <p:txBody>
          <a:bodyPr>
            <a:normAutofit fontScale="90000"/>
          </a:bodyPr>
          <a:lstStyle/>
          <a:p>
            <a:r>
              <a:rPr lang="en-US" dirty="0"/>
              <a:t>Current Prototypes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7259" y="725788"/>
            <a:ext cx="1261169" cy="20815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747384"/>
            <a:ext cx="1185533" cy="2072015"/>
          </a:xfrm>
          <a:prstGeom prst="rect">
            <a:avLst/>
          </a:prstGeom>
        </p:spPr>
      </p:pic>
      <p:sp>
        <p:nvSpPr>
          <p:cNvPr id="7" name="TextBox 6"/>
          <p:cNvSpPr txBox="1"/>
          <p:nvPr/>
        </p:nvSpPr>
        <p:spPr>
          <a:xfrm>
            <a:off x="1076325" y="2362200"/>
            <a:ext cx="1468672" cy="369332"/>
          </a:xfrm>
          <a:prstGeom prst="rect">
            <a:avLst/>
          </a:prstGeom>
          <a:noFill/>
        </p:spPr>
        <p:txBody>
          <a:bodyPr wrap="none" rtlCol="0">
            <a:spAutoFit/>
          </a:bodyPr>
          <a:lstStyle/>
          <a:p>
            <a:r>
              <a:rPr lang="en-US" dirty="0" smtClean="0"/>
              <a:t>The Crutch </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819399"/>
            <a:ext cx="4495800" cy="3632459"/>
          </a:xfrm>
          <a:prstGeom prst="rect">
            <a:avLst/>
          </a:prstGeom>
        </p:spPr>
      </p:pic>
    </p:spTree>
    <p:extLst>
      <p:ext uri="{BB962C8B-B14F-4D97-AF65-F5344CB8AC3E}">
        <p14:creationId xmlns:p14="http://schemas.microsoft.com/office/powerpoint/2010/main" val="4950454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3962400" cy="1219200"/>
          </a:xfrm>
        </p:spPr>
        <p:txBody>
          <a:bodyPr>
            <a:normAutofit fontScale="90000"/>
          </a:bodyPr>
          <a:lstStyle/>
          <a:p>
            <a:r>
              <a:rPr lang="en-US" dirty="0"/>
              <a:t>Current Prototypes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7258" y="1069551"/>
            <a:ext cx="1611167" cy="189549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1071775"/>
            <a:ext cx="1810979" cy="1895491"/>
          </a:xfrm>
          <a:prstGeom prst="rect">
            <a:avLst/>
          </a:prstGeom>
        </p:spPr>
      </p:pic>
      <p:sp>
        <p:nvSpPr>
          <p:cNvPr id="6" name="TextBox 5"/>
          <p:cNvSpPr txBox="1"/>
          <p:nvPr/>
        </p:nvSpPr>
        <p:spPr>
          <a:xfrm>
            <a:off x="1000125" y="2017296"/>
            <a:ext cx="1032655" cy="369332"/>
          </a:xfrm>
          <a:prstGeom prst="rect">
            <a:avLst/>
          </a:prstGeom>
          <a:noFill/>
        </p:spPr>
        <p:txBody>
          <a:bodyPr wrap="none" rtlCol="0">
            <a:spAutoFit/>
          </a:bodyPr>
          <a:lstStyle/>
          <a:p>
            <a:r>
              <a:rPr lang="en-US" dirty="0" smtClean="0"/>
              <a:t>The Box</a:t>
            </a:r>
            <a:endParaRPr lang="en-US"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6825" y="3048000"/>
            <a:ext cx="5585337" cy="3217757"/>
          </a:xfrm>
          <a:prstGeom prst="rect">
            <a:avLst/>
          </a:prstGeom>
        </p:spPr>
      </p:pic>
    </p:spTree>
    <p:extLst>
      <p:ext uri="{BB962C8B-B14F-4D97-AF65-F5344CB8AC3E}">
        <p14:creationId xmlns:p14="http://schemas.microsoft.com/office/powerpoint/2010/main" val="6412624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843" y="953536"/>
            <a:ext cx="3859157" cy="1168396"/>
          </a:xfrm>
        </p:spPr>
        <p:txBody>
          <a:bodyPr>
            <a:normAutofit fontScale="90000"/>
          </a:bodyPr>
          <a:lstStyle/>
          <a:p>
            <a:r>
              <a:rPr lang="en-US" dirty="0"/>
              <a:t>Current Prototypes</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040"/>
          <a:stretch/>
        </p:blipFill>
        <p:spPr>
          <a:xfrm>
            <a:off x="5943600" y="855618"/>
            <a:ext cx="1786597" cy="2409314"/>
          </a:xfrm>
          <a:prstGeom prst="rect">
            <a:avLst/>
          </a:prstGeom>
        </p:spPr>
      </p:pic>
      <p:sp>
        <p:nvSpPr>
          <p:cNvPr id="6" name="TextBox 5"/>
          <p:cNvSpPr txBox="1"/>
          <p:nvPr/>
        </p:nvSpPr>
        <p:spPr>
          <a:xfrm>
            <a:off x="1247775" y="2286000"/>
            <a:ext cx="1462260" cy="369332"/>
          </a:xfrm>
          <a:prstGeom prst="rect">
            <a:avLst/>
          </a:prstGeom>
          <a:noFill/>
        </p:spPr>
        <p:txBody>
          <a:bodyPr wrap="none" rtlCol="0">
            <a:spAutoFit/>
          </a:bodyPr>
          <a:lstStyle/>
          <a:p>
            <a:r>
              <a:rPr lang="en-US" dirty="0" smtClean="0"/>
              <a:t>The Walker </a:t>
            </a:r>
            <a:endParaRPr lang="en-US" dirty="0"/>
          </a:p>
        </p:txBody>
      </p:sp>
      <p:pic>
        <p:nvPicPr>
          <p:cNvPr id="1026"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36" y="3264932"/>
            <a:ext cx="2421358" cy="2804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image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3241662"/>
            <a:ext cx="2133600" cy="268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image00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3429000"/>
            <a:ext cx="2401423" cy="280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4331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574" y="472089"/>
            <a:ext cx="6335210" cy="900664"/>
          </a:xfrm>
        </p:spPr>
        <p:txBody>
          <a:bodyPr>
            <a:normAutofit/>
          </a:bodyPr>
          <a:lstStyle/>
          <a:p>
            <a:r>
              <a:rPr lang="en-US" dirty="0" smtClean="0"/>
              <a:t>Simple Seat HACKATHON</a:t>
            </a:r>
            <a:endParaRPr lang="en-US" dirty="0"/>
          </a:p>
        </p:txBody>
      </p:sp>
      <p:pic>
        <p:nvPicPr>
          <p:cNvPr id="4" name="Content Placeholder 3"/>
          <p:cNvPicPr>
            <a:picLocks noGrp="1" noChangeAspect="1"/>
          </p:cNvPicPr>
          <p:nvPr>
            <p:ph idx="1"/>
          </p:nvPr>
        </p:nvPicPr>
        <p:blipFill>
          <a:blip r:embed="rId2"/>
          <a:srcRect t="15488" b="15488"/>
          <a:stretch>
            <a:fillRect/>
          </a:stretch>
        </p:blipFill>
        <p:spPr>
          <a:xfrm>
            <a:off x="588211" y="4304632"/>
            <a:ext cx="4016286" cy="2079445"/>
          </a:xfrm>
        </p:spPr>
      </p:pic>
      <p:pic>
        <p:nvPicPr>
          <p:cNvPr id="6" name="Picture 5" descr="IMG_437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211" y="1320882"/>
            <a:ext cx="3983789" cy="2657156"/>
          </a:xfrm>
          <a:prstGeom prst="rect">
            <a:avLst/>
          </a:prstGeom>
        </p:spPr>
      </p:pic>
      <p:pic>
        <p:nvPicPr>
          <p:cNvPr id="7" name="Picture 6" descr="IMG_4337-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6000" y="1372753"/>
            <a:ext cx="3609473" cy="2407490"/>
          </a:xfrm>
          <a:prstGeom prst="rect">
            <a:avLst/>
          </a:prstGeom>
        </p:spPr>
      </p:pic>
      <p:pic>
        <p:nvPicPr>
          <p:cNvPr id="8" name="Picture 7" descr="IMG_4336-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03437" y="3978037"/>
            <a:ext cx="3732036" cy="2489239"/>
          </a:xfrm>
          <a:prstGeom prst="rect">
            <a:avLst/>
          </a:prstGeom>
        </p:spPr>
      </p:pic>
    </p:spTree>
    <p:extLst>
      <p:ext uri="{BB962C8B-B14F-4D97-AF65-F5344CB8AC3E}">
        <p14:creationId xmlns:p14="http://schemas.microsoft.com/office/powerpoint/2010/main" val="407380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52432"/>
            <a:ext cx="4320392" cy="945488"/>
          </a:xfrm>
        </p:spPr>
        <p:txBody>
          <a:bodyPr/>
          <a:lstStyle/>
          <a:p>
            <a:r>
              <a:rPr lang="en-US" dirty="0" smtClean="0"/>
              <a:t>What’s Next? </a:t>
            </a:r>
            <a:endParaRPr lang="en-US" dirty="0"/>
          </a:p>
        </p:txBody>
      </p:sp>
      <p:sp>
        <p:nvSpPr>
          <p:cNvPr id="3" name="Content Placeholder 2"/>
          <p:cNvSpPr>
            <a:spLocks noGrp="1"/>
          </p:cNvSpPr>
          <p:nvPr>
            <p:ph idx="1"/>
          </p:nvPr>
        </p:nvSpPr>
        <p:spPr/>
        <p:txBody>
          <a:bodyPr/>
          <a:lstStyle/>
          <a:p>
            <a:r>
              <a:rPr lang="en-US" dirty="0" smtClean="0"/>
              <a:t>Senior Design Project will finalize the prototypes and create pictorial manuals</a:t>
            </a:r>
          </a:p>
          <a:p>
            <a:r>
              <a:rPr lang="en-US" dirty="0" smtClean="0"/>
              <a:t>Fundraising for the Pilot Program: </a:t>
            </a:r>
          </a:p>
          <a:p>
            <a:pPr marL="68580" indent="0">
              <a:buNone/>
            </a:pPr>
            <a:r>
              <a:rPr lang="en-US" b="1" dirty="0"/>
              <a:t>https://</a:t>
            </a:r>
            <a:r>
              <a:rPr lang="en-US" b="1" dirty="0" err="1"/>
              <a:t>www.generosity.com</a:t>
            </a:r>
            <a:r>
              <a:rPr lang="en-US" b="1" dirty="0"/>
              <a:t>/medical-fundraising/simple-seat-better-lives/x/11800231</a:t>
            </a:r>
            <a:endParaRPr lang="en-US" b="1" dirty="0" smtClean="0"/>
          </a:p>
          <a:p>
            <a:r>
              <a:rPr lang="en-US" dirty="0" smtClean="0"/>
              <a:t>Implementation this January</a:t>
            </a:r>
            <a:endParaRPr lang="en-US" dirty="0"/>
          </a:p>
        </p:txBody>
      </p:sp>
    </p:spTree>
    <p:extLst>
      <p:ext uri="{BB962C8B-B14F-4D97-AF65-F5344CB8AC3E}">
        <p14:creationId xmlns:p14="http://schemas.microsoft.com/office/powerpoint/2010/main" val="90996357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2490" y="1333500"/>
            <a:ext cx="5116010" cy="899628"/>
          </a:xfrm>
        </p:spPr>
        <p:txBody>
          <a:bodyPr>
            <a:normAutofit/>
          </a:bodyPr>
          <a:lstStyle/>
          <a:p>
            <a:r>
              <a:rPr lang="en-US" dirty="0" smtClean="0"/>
              <a:t>Thanks for listening!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382" y="2390588"/>
            <a:ext cx="2894565" cy="3272315"/>
          </a:xfrm>
          <a:prstGeom prst="rect">
            <a:avLst/>
          </a:prstGeom>
        </p:spPr>
      </p:pic>
    </p:spTree>
    <p:extLst>
      <p:ext uri="{BB962C8B-B14F-4D97-AF65-F5344CB8AC3E}">
        <p14:creationId xmlns:p14="http://schemas.microsoft.com/office/powerpoint/2010/main" val="8719974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8577" y="759485"/>
            <a:ext cx="6199622" cy="814938"/>
          </a:xfrm>
        </p:spPr>
        <p:txBody>
          <a:bodyPr>
            <a:normAutofit fontScale="90000"/>
          </a:bodyPr>
          <a:lstStyle/>
          <a:p>
            <a:r>
              <a:rPr lang="en-US" dirty="0" smtClean="0"/>
              <a:t>Background on the Issue</a:t>
            </a:r>
            <a:endParaRPr lang="en-US" dirty="0"/>
          </a:p>
        </p:txBody>
      </p:sp>
      <p:sp>
        <p:nvSpPr>
          <p:cNvPr id="3" name="Content Placeholder 2"/>
          <p:cNvSpPr>
            <a:spLocks noGrp="1"/>
          </p:cNvSpPr>
          <p:nvPr>
            <p:ph idx="1"/>
          </p:nvPr>
        </p:nvSpPr>
        <p:spPr>
          <a:xfrm>
            <a:off x="686551" y="1574423"/>
            <a:ext cx="7792353" cy="4792341"/>
          </a:xfrm>
        </p:spPr>
        <p:txBody>
          <a:bodyPr>
            <a:normAutofit/>
          </a:bodyPr>
          <a:lstStyle/>
          <a:p>
            <a:r>
              <a:rPr lang="en-US" dirty="0" smtClean="0"/>
              <a:t>A nation recovering from decades of war</a:t>
            </a:r>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a:p>
            <a:pPr marL="68580" indent="0">
              <a:buNone/>
            </a:pPr>
            <a:r>
              <a:rPr lang="en-US" dirty="0" smtClean="0"/>
              <a:t> </a:t>
            </a:r>
            <a:r>
              <a:rPr lang="en-US" sz="1400" dirty="0" smtClean="0"/>
              <a:t> </a:t>
            </a:r>
            <a:r>
              <a:rPr lang="en-US" sz="1600" dirty="0" smtClean="0"/>
              <a:t> </a:t>
            </a:r>
            <a:r>
              <a:rPr lang="en-US" sz="1600" dirty="0"/>
              <a:t>War </a:t>
            </a:r>
            <a:r>
              <a:rPr lang="en-US" sz="1600" dirty="0" smtClean="0"/>
              <a:t>creates disability. Disability </a:t>
            </a:r>
            <a:r>
              <a:rPr lang="en-US" sz="1600" dirty="0"/>
              <a:t>feeds poverty</a:t>
            </a:r>
            <a:r>
              <a:rPr lang="en-US" sz="1600" dirty="0" smtClean="0"/>
              <a:t>. Poverty creates conflict</a:t>
            </a:r>
            <a:r>
              <a:rPr lang="en-US" sz="1600" dirty="0" smtClean="0"/>
              <a:t>.</a:t>
            </a:r>
            <a:endParaRPr lang="en-US" sz="1600" dirty="0" smtClean="0"/>
          </a:p>
          <a:p>
            <a:r>
              <a:rPr lang="en-US" dirty="0" smtClean="0"/>
              <a:t>Cultural barriers for those with disabilities: </a:t>
            </a:r>
            <a:endParaRPr lang="en-US" sz="1600" dirty="0"/>
          </a:p>
          <a:p>
            <a:pPr marL="68580" indent="0">
              <a:buNone/>
            </a:pPr>
            <a:r>
              <a:rPr lang="en-US" sz="1600" dirty="0" smtClean="0"/>
              <a:t>"</a:t>
            </a:r>
            <a:r>
              <a:rPr lang="en-US" sz="1600" dirty="0"/>
              <a:t>When you reach a family with a disabled child, the parents say, ‘We have four children </a:t>
            </a:r>
            <a:r>
              <a:rPr lang="en-US" sz="1600" dirty="0" smtClean="0"/>
              <a:t>and </a:t>
            </a:r>
            <a:r>
              <a:rPr lang="en-US" sz="1600" dirty="0"/>
              <a:t>one disabled. The disabled child is not part of the family, they are </a:t>
            </a:r>
            <a:r>
              <a:rPr lang="en-US" sz="1600" dirty="0" smtClean="0"/>
              <a:t>an unfortunate addition,</a:t>
            </a:r>
            <a:r>
              <a:rPr lang="en-US" sz="1600" dirty="0"/>
              <a:t>” </a:t>
            </a:r>
            <a:r>
              <a:rPr lang="en-US" sz="1600" dirty="0" smtClean="0"/>
              <a:t>– Teddy</a:t>
            </a:r>
            <a:r>
              <a:rPr lang="en-US" sz="1600" dirty="0" smtClean="0"/>
              <a:t>.</a:t>
            </a:r>
          </a:p>
          <a:p>
            <a:pPr marL="68580" indent="0">
              <a:buNone/>
            </a:pPr>
            <a:r>
              <a:rPr lang="en-US" sz="1600" dirty="0" smtClean="0"/>
              <a:t>/</a:t>
            </a:r>
            <a:endParaRPr lang="en-US" sz="1600" dirty="0"/>
          </a:p>
          <a:p>
            <a:pPr marL="68580" indent="0">
              <a:buNone/>
            </a:pPr>
            <a:endParaRPr lang="en-US" sz="1600" dirty="0"/>
          </a:p>
        </p:txBody>
      </p:sp>
      <p:pic>
        <p:nvPicPr>
          <p:cNvPr id="4" name="Picture 3" descr="c_Till-Mayer_Handicap-International_Deminer_in_jungle_with_detec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793" y="2042328"/>
            <a:ext cx="3465090" cy="2302094"/>
          </a:xfrm>
          <a:prstGeom prst="rect">
            <a:avLst/>
          </a:prstGeom>
        </p:spPr>
      </p:pic>
      <p:pic>
        <p:nvPicPr>
          <p:cNvPr id="5" name="Picture 4" descr="2010_Uganda_Landmines.jpg"/>
          <p:cNvPicPr>
            <a:picLocks noChangeAspect="1"/>
          </p:cNvPicPr>
          <p:nvPr/>
        </p:nvPicPr>
        <p:blipFill rotWithShape="1">
          <a:blip r:embed="rId4">
            <a:extLst>
              <a:ext uri="{28A0092B-C50C-407E-A947-70E740481C1C}">
                <a14:useLocalDpi xmlns:a14="http://schemas.microsoft.com/office/drawing/2010/main" val="0"/>
              </a:ext>
            </a:extLst>
          </a:blip>
          <a:srcRect l="15391" r="14032" b="1915"/>
          <a:stretch/>
        </p:blipFill>
        <p:spPr>
          <a:xfrm>
            <a:off x="4900706" y="2042328"/>
            <a:ext cx="3169817" cy="2312780"/>
          </a:xfrm>
          <a:prstGeom prst="rect">
            <a:avLst/>
          </a:prstGeom>
        </p:spPr>
      </p:pic>
    </p:spTree>
    <p:extLst>
      <p:ext uri="{BB962C8B-B14F-4D97-AF65-F5344CB8AC3E}">
        <p14:creationId xmlns:p14="http://schemas.microsoft.com/office/powerpoint/2010/main" val="27554964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90600" y="1711722"/>
            <a:ext cx="6777317" cy="2133599"/>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n-US" sz="1800" dirty="0" smtClean="0"/>
              <a:t>The goal of this project is to address the problem concerning the use of pit latrines in Uganda by individuals who have been handicapped by landmines. The objective is to design portable, low-cost assistive devices that solve physical and socially stigmatic problems for handicapped individuals. Since the typical facility in Uganda is a pit latrine, handicapped individuals are unable to squat or stand up independently. This leads to sanitation issues, as well as embarrassment.</a:t>
            </a:r>
            <a:endParaRPr lang="en-US"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962400"/>
            <a:ext cx="2449718" cy="1833562"/>
          </a:xfrm>
          <a:prstGeom prst="rect">
            <a:avLst/>
          </a:prstGeom>
        </p:spPr>
      </p:pic>
      <p:sp>
        <p:nvSpPr>
          <p:cNvPr id="6" name="TextBox 5"/>
          <p:cNvSpPr txBox="1"/>
          <p:nvPr/>
        </p:nvSpPr>
        <p:spPr>
          <a:xfrm>
            <a:off x="932900" y="5927020"/>
            <a:ext cx="2507418" cy="276999"/>
          </a:xfrm>
          <a:prstGeom prst="rect">
            <a:avLst/>
          </a:prstGeom>
          <a:noFill/>
        </p:spPr>
        <p:txBody>
          <a:bodyPr wrap="none" rtlCol="0">
            <a:spAutoFit/>
          </a:bodyPr>
          <a:lstStyle/>
          <a:p>
            <a:r>
              <a:rPr lang="en-US" sz="1200" dirty="0" smtClean="0"/>
              <a:t>A standard Ugandan pit latrine</a:t>
            </a:r>
            <a:endParaRPr lang="en-US" sz="1200"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21968" b="19111"/>
          <a:stretch/>
        </p:blipFill>
        <p:spPr>
          <a:xfrm>
            <a:off x="4979634" y="3839345"/>
            <a:ext cx="2152686" cy="2118155"/>
          </a:xfrm>
          <a:prstGeom prst="rect">
            <a:avLst/>
          </a:prstGeom>
        </p:spPr>
      </p:pic>
      <p:sp>
        <p:nvSpPr>
          <p:cNvPr id="8" name="TextBox 7"/>
          <p:cNvSpPr txBox="1"/>
          <p:nvPr/>
        </p:nvSpPr>
        <p:spPr>
          <a:xfrm>
            <a:off x="4876800" y="5977326"/>
            <a:ext cx="3200400" cy="461665"/>
          </a:xfrm>
          <a:prstGeom prst="rect">
            <a:avLst/>
          </a:prstGeom>
          <a:noFill/>
        </p:spPr>
        <p:txBody>
          <a:bodyPr wrap="square" rtlCol="0">
            <a:spAutoFit/>
          </a:bodyPr>
          <a:lstStyle/>
          <a:p>
            <a:r>
              <a:rPr lang="en-US" sz="1200" dirty="0" smtClean="0"/>
              <a:t>Meeting with the District Union of Disabled Persons in Uganda</a:t>
            </a:r>
            <a:endParaRPr lang="en-US" sz="1200" dirty="0"/>
          </a:p>
        </p:txBody>
      </p:sp>
      <p:sp>
        <p:nvSpPr>
          <p:cNvPr id="9" name="Title 1"/>
          <p:cNvSpPr>
            <a:spLocks noGrp="1"/>
          </p:cNvSpPr>
          <p:nvPr>
            <p:ph type="title"/>
          </p:nvPr>
        </p:nvSpPr>
        <p:spPr>
          <a:xfrm>
            <a:off x="932900" y="779930"/>
            <a:ext cx="7467600" cy="875264"/>
          </a:xfrm>
        </p:spPr>
        <p:txBody>
          <a:bodyPr>
            <a:normAutofit/>
          </a:bodyPr>
          <a:lstStyle/>
          <a:p>
            <a:r>
              <a:rPr lang="en-US" dirty="0" smtClean="0"/>
              <a:t>Purpose of the Simple Seat </a:t>
            </a:r>
            <a:endParaRPr lang="en-US" dirty="0"/>
          </a:p>
        </p:txBody>
      </p:sp>
    </p:spTree>
    <p:extLst>
      <p:ext uri="{BB962C8B-B14F-4D97-AF65-F5344CB8AC3E}">
        <p14:creationId xmlns:p14="http://schemas.microsoft.com/office/powerpoint/2010/main" val="3493545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925"/>
            <a:ext cx="4373257" cy="887826"/>
          </a:xfrm>
        </p:spPr>
        <p:txBody>
          <a:bodyPr/>
          <a:lstStyle/>
          <a:p>
            <a:r>
              <a:rPr lang="en-US" dirty="0" smtClean="0"/>
              <a:t>Margaret’s Story</a:t>
            </a:r>
            <a:endParaRPr lang="en-US" dirty="0"/>
          </a:p>
        </p:txBody>
      </p:sp>
      <p:pic>
        <p:nvPicPr>
          <p:cNvPr id="6" name="Picture 5" descr="margaret__t933x6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716" y="1905846"/>
            <a:ext cx="5904319" cy="3936213"/>
          </a:xfrm>
          <a:prstGeom prst="rect">
            <a:avLst/>
          </a:prstGeom>
        </p:spPr>
      </p:pic>
    </p:spTree>
    <p:extLst>
      <p:ext uri="{BB962C8B-B14F-4D97-AF65-F5344CB8AC3E}">
        <p14:creationId xmlns:p14="http://schemas.microsoft.com/office/powerpoint/2010/main" val="834669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197" y="348828"/>
            <a:ext cx="4141098" cy="1464233"/>
          </a:xfrm>
        </p:spPr>
        <p:txBody>
          <a:bodyPr>
            <a:noAutofit/>
          </a:bodyPr>
          <a:lstStyle/>
          <a:p>
            <a:r>
              <a:rPr lang="en-US" dirty="0" smtClean="0"/>
              <a:t>The Impact is </a:t>
            </a:r>
            <a:br>
              <a:rPr lang="en-US" dirty="0" smtClean="0"/>
            </a:br>
            <a:r>
              <a:rPr lang="en-US" dirty="0" smtClean="0"/>
              <a:t>Two-Fold</a:t>
            </a:r>
            <a:endParaRPr lang="en-US" dirty="0"/>
          </a:p>
        </p:txBody>
      </p:sp>
      <p:sp>
        <p:nvSpPr>
          <p:cNvPr id="3" name="Content Placeholder 2"/>
          <p:cNvSpPr>
            <a:spLocks noGrp="1"/>
          </p:cNvSpPr>
          <p:nvPr>
            <p:ph idx="1"/>
          </p:nvPr>
        </p:nvSpPr>
        <p:spPr>
          <a:xfrm>
            <a:off x="744667" y="2876233"/>
            <a:ext cx="5045037" cy="3370160"/>
          </a:xfrm>
        </p:spPr>
        <p:txBody>
          <a:bodyPr/>
          <a:lstStyle/>
          <a:p>
            <a:pPr marL="68580" indent="0">
              <a:buNone/>
            </a:pPr>
            <a:r>
              <a:rPr lang="en-US" u="sng" dirty="0" smtClean="0"/>
              <a:t>Benefits to this system: </a:t>
            </a:r>
          </a:p>
          <a:p>
            <a:r>
              <a:rPr lang="en-US" dirty="0" smtClean="0"/>
              <a:t>Creating Jobs</a:t>
            </a:r>
          </a:p>
          <a:p>
            <a:r>
              <a:rPr lang="en-US" dirty="0" smtClean="0"/>
              <a:t>Fighting negative social stigma of the disabled community</a:t>
            </a:r>
          </a:p>
          <a:p>
            <a:r>
              <a:rPr lang="en-US" dirty="0" smtClean="0"/>
              <a:t>The Simple Seat will be able to reach more users. </a:t>
            </a:r>
          </a:p>
          <a:p>
            <a:endParaRPr lang="en-US" dirty="0"/>
          </a:p>
        </p:txBody>
      </p:sp>
      <p:sp>
        <p:nvSpPr>
          <p:cNvPr id="4" name="TextBox 3"/>
          <p:cNvSpPr txBox="1"/>
          <p:nvPr/>
        </p:nvSpPr>
        <p:spPr>
          <a:xfrm>
            <a:off x="610197" y="1818239"/>
            <a:ext cx="5045038" cy="1107996"/>
          </a:xfrm>
          <a:prstGeom prst="rect">
            <a:avLst/>
          </a:prstGeom>
          <a:noFill/>
        </p:spPr>
        <p:txBody>
          <a:bodyPr wrap="square" rtlCol="0">
            <a:spAutoFit/>
          </a:bodyPr>
          <a:lstStyle/>
          <a:p>
            <a:r>
              <a:rPr lang="en-US" sz="2400" dirty="0" smtClean="0"/>
              <a:t>The Simple Seats will be made IN Uganda BY Ugandans. </a:t>
            </a:r>
          </a:p>
          <a:p>
            <a:pPr algn="ctr"/>
            <a:endParaRPr lang="en-US" dirty="0"/>
          </a:p>
        </p:txBody>
      </p:sp>
      <p:pic>
        <p:nvPicPr>
          <p:cNvPr id="5" name="Picture 4" descr="IMG_016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342716" y="1399493"/>
            <a:ext cx="3575922" cy="2681941"/>
          </a:xfrm>
          <a:prstGeom prst="rect">
            <a:avLst/>
          </a:prstGeom>
        </p:spPr>
      </p:pic>
      <p:sp>
        <p:nvSpPr>
          <p:cNvPr id="6" name="TextBox 5"/>
          <p:cNvSpPr txBox="1"/>
          <p:nvPr/>
        </p:nvSpPr>
        <p:spPr>
          <a:xfrm>
            <a:off x="6036235" y="4558307"/>
            <a:ext cx="2435413" cy="523220"/>
          </a:xfrm>
          <a:prstGeom prst="rect">
            <a:avLst/>
          </a:prstGeom>
          <a:noFill/>
        </p:spPr>
        <p:txBody>
          <a:bodyPr wrap="square" rtlCol="0">
            <a:spAutoFit/>
          </a:bodyPr>
          <a:lstStyle/>
          <a:p>
            <a:r>
              <a:rPr lang="en-US" sz="1400" dirty="0" smtClean="0"/>
              <a:t>Our team speaking with the Principal of Ave Maria</a:t>
            </a:r>
            <a:endParaRPr lang="en-US" sz="1400" dirty="0"/>
          </a:p>
        </p:txBody>
      </p:sp>
    </p:spTree>
    <p:extLst>
      <p:ext uri="{BB962C8B-B14F-4D97-AF65-F5344CB8AC3E}">
        <p14:creationId xmlns:p14="http://schemas.microsoft.com/office/powerpoint/2010/main" val="11638487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82315"/>
            <a:ext cx="6083451" cy="950861"/>
          </a:xfrm>
        </p:spPr>
        <p:txBody>
          <a:bodyPr>
            <a:normAutofit fontScale="90000"/>
          </a:bodyPr>
          <a:lstStyle/>
          <a:p>
            <a:r>
              <a:rPr lang="en-US" dirty="0" smtClean="0"/>
              <a:t>The Solution is Complex</a:t>
            </a:r>
            <a:br>
              <a:rPr lang="en-US" dirty="0" smtClean="0"/>
            </a:br>
            <a:r>
              <a:rPr lang="en-US" sz="2700" dirty="0" smtClean="0"/>
              <a:t>Design Limitations: </a:t>
            </a:r>
            <a:endParaRPr lang="en-US" sz="2700" dirty="0"/>
          </a:p>
        </p:txBody>
      </p:sp>
      <p:sp>
        <p:nvSpPr>
          <p:cNvPr id="3" name="Content Placeholder 2"/>
          <p:cNvSpPr>
            <a:spLocks noGrp="1"/>
          </p:cNvSpPr>
          <p:nvPr>
            <p:ph idx="1"/>
          </p:nvPr>
        </p:nvSpPr>
        <p:spPr>
          <a:xfrm>
            <a:off x="1043492" y="2002118"/>
            <a:ext cx="6777317" cy="3830511"/>
          </a:xfrm>
        </p:spPr>
        <p:txBody>
          <a:bodyPr/>
          <a:lstStyle/>
          <a:p>
            <a:r>
              <a:rPr lang="en-US" dirty="0" smtClean="0"/>
              <a:t>Materials used to build the seat </a:t>
            </a:r>
            <a:r>
              <a:rPr lang="en-US" sz="1800" dirty="0" smtClean="0"/>
              <a:t>(i.e. </a:t>
            </a:r>
            <a:r>
              <a:rPr lang="en-US" sz="1800" dirty="0"/>
              <a:t>wood (two by fours and ¾” wood board), hinges, screws, nails, rope and simple braces</a:t>
            </a:r>
            <a:r>
              <a:rPr lang="en-US" sz="1800" dirty="0" smtClean="0"/>
              <a:t>.</a:t>
            </a:r>
          </a:p>
          <a:p>
            <a:pPr marL="68580" indent="0">
              <a:buNone/>
            </a:pPr>
            <a:endParaRPr lang="en-US" sz="1800" dirty="0" smtClean="0"/>
          </a:p>
          <a:p>
            <a:r>
              <a:rPr lang="en-US" dirty="0" smtClean="0"/>
              <a:t>Tools used in production </a:t>
            </a:r>
            <a:r>
              <a:rPr lang="en-US" sz="1800" dirty="0" smtClean="0"/>
              <a:t>(i.e. saw, drill, hammer)</a:t>
            </a:r>
          </a:p>
          <a:p>
            <a:pPr marL="68580" indent="0">
              <a:buNone/>
            </a:pPr>
            <a:endParaRPr lang="en-US" sz="1800" dirty="0" smtClean="0"/>
          </a:p>
          <a:p>
            <a:r>
              <a:rPr lang="en-US" dirty="0" smtClean="0"/>
              <a:t>Cost of Materials</a:t>
            </a:r>
          </a:p>
          <a:p>
            <a:pPr marL="68580" indent="0">
              <a:buNone/>
            </a:pPr>
            <a:endParaRPr lang="en-US" dirty="0" smtClean="0"/>
          </a:p>
          <a:p>
            <a:r>
              <a:rPr lang="en-US" dirty="0" smtClean="0"/>
              <a:t>Social Limitations – </a:t>
            </a:r>
            <a:r>
              <a:rPr lang="en-US" sz="1800" dirty="0" smtClean="0"/>
              <a:t>negative stigma of being disabled along with carrying around a toilet seat</a:t>
            </a:r>
          </a:p>
          <a:p>
            <a:endParaRPr lang="en-US" dirty="0"/>
          </a:p>
        </p:txBody>
      </p:sp>
    </p:spTree>
    <p:extLst>
      <p:ext uri="{BB962C8B-B14F-4D97-AF65-F5344CB8AC3E}">
        <p14:creationId xmlns:p14="http://schemas.microsoft.com/office/powerpoint/2010/main" val="9922664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654134"/>
            <a:ext cx="7024744" cy="1143000"/>
          </a:xfrm>
        </p:spPr>
        <p:txBody>
          <a:bodyPr/>
          <a:lstStyle/>
          <a:p>
            <a:r>
              <a:rPr lang="en-US" dirty="0"/>
              <a:t>The Solution is Complex</a:t>
            </a:r>
            <a:br>
              <a:rPr lang="en-US" dirty="0"/>
            </a:br>
            <a:r>
              <a:rPr lang="en-US" sz="2700" dirty="0" smtClean="0"/>
              <a:t>Further Design Optimizations: </a:t>
            </a:r>
            <a:endParaRPr lang="en-US" dirty="0"/>
          </a:p>
        </p:txBody>
      </p:sp>
      <p:sp>
        <p:nvSpPr>
          <p:cNvPr id="3" name="Content Placeholder 2"/>
          <p:cNvSpPr>
            <a:spLocks noGrp="1"/>
          </p:cNvSpPr>
          <p:nvPr>
            <p:ph idx="1"/>
          </p:nvPr>
        </p:nvSpPr>
        <p:spPr/>
        <p:txBody>
          <a:bodyPr/>
          <a:lstStyle/>
          <a:p>
            <a:r>
              <a:rPr lang="en-US" dirty="0"/>
              <a:t>How sturdy is the prototype? Will someone with a disability feel safe using it? </a:t>
            </a:r>
          </a:p>
          <a:p>
            <a:r>
              <a:rPr lang="en-US" dirty="0"/>
              <a:t>How easy is the design to build? </a:t>
            </a:r>
          </a:p>
          <a:p>
            <a:r>
              <a:rPr lang="en-US" dirty="0"/>
              <a:t>How easy is the design to carry around? </a:t>
            </a:r>
          </a:p>
          <a:p>
            <a:r>
              <a:rPr lang="en-US" dirty="0"/>
              <a:t>How does the design optimize sanitation</a:t>
            </a:r>
            <a:r>
              <a:rPr lang="en-US" dirty="0" smtClean="0"/>
              <a:t>?</a:t>
            </a:r>
          </a:p>
          <a:p>
            <a:r>
              <a:rPr lang="en-US" dirty="0"/>
              <a:t>Does the design serve a double purpose? </a:t>
            </a:r>
            <a:r>
              <a:rPr lang="en-US" dirty="0" smtClean="0"/>
              <a:t> </a:t>
            </a:r>
            <a:endParaRPr lang="en-US" dirty="0"/>
          </a:p>
        </p:txBody>
      </p:sp>
    </p:spTree>
    <p:extLst>
      <p:ext uri="{BB962C8B-B14F-4D97-AF65-F5344CB8AC3E}">
        <p14:creationId xmlns:p14="http://schemas.microsoft.com/office/powerpoint/2010/main" val="31569614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5052510" cy="951464"/>
          </a:xfrm>
        </p:spPr>
        <p:txBody>
          <a:bodyPr/>
          <a:lstStyle/>
          <a:p>
            <a:r>
              <a:rPr lang="en-US" dirty="0" smtClean="0"/>
              <a:t>Our visit to Uganda </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524001"/>
            <a:ext cx="3200400" cy="24003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198" y="1524000"/>
            <a:ext cx="3200401" cy="240030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4057650"/>
            <a:ext cx="3200400" cy="24003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198" y="3962400"/>
            <a:ext cx="3200401" cy="2400301"/>
          </a:xfrm>
          <a:prstGeom prst="rect">
            <a:avLst/>
          </a:prstGeom>
        </p:spPr>
      </p:pic>
    </p:spTree>
    <p:extLst>
      <p:ext uri="{BB962C8B-B14F-4D97-AF65-F5344CB8AC3E}">
        <p14:creationId xmlns:p14="http://schemas.microsoft.com/office/powerpoint/2010/main" val="436523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838200"/>
            <a:ext cx="5204910" cy="875264"/>
          </a:xfrm>
        </p:spPr>
        <p:txBody>
          <a:bodyPr/>
          <a:lstStyle/>
          <a:p>
            <a:r>
              <a:rPr lang="en-US" dirty="0" smtClean="0"/>
              <a:t>Their Solutions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3146" y="1905000"/>
            <a:ext cx="3338108" cy="1828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3581400"/>
            <a:ext cx="1828800" cy="27332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810000" y="3162300"/>
            <a:ext cx="2743200" cy="2057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6019799" y="3133726"/>
            <a:ext cx="2743199" cy="2133600"/>
          </a:xfrm>
          <a:prstGeom prst="rect">
            <a:avLst/>
          </a:prstGeom>
        </p:spPr>
      </p:pic>
    </p:spTree>
    <p:extLst>
      <p:ext uri="{BB962C8B-B14F-4D97-AF65-F5344CB8AC3E}">
        <p14:creationId xmlns:p14="http://schemas.microsoft.com/office/powerpoint/2010/main" val="934303210"/>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13647</TotalTime>
  <Words>435</Words>
  <Application>Microsoft Macintosh PowerPoint</Application>
  <PresentationFormat>On-screen Show (4:3)</PresentationFormat>
  <Paragraphs>57</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Austin</vt:lpstr>
      <vt:lpstr>Helping Landmine Survivors in Uganda</vt:lpstr>
      <vt:lpstr>Background on the Issue</vt:lpstr>
      <vt:lpstr>Purpose of the Simple Seat </vt:lpstr>
      <vt:lpstr>Margaret’s Story</vt:lpstr>
      <vt:lpstr>The Impact is  Two-Fold</vt:lpstr>
      <vt:lpstr>The Solution is Complex Design Limitations: </vt:lpstr>
      <vt:lpstr>The Solution is Complex Further Design Optimizations: </vt:lpstr>
      <vt:lpstr>Our visit to Uganda </vt:lpstr>
      <vt:lpstr>Their Solutions</vt:lpstr>
      <vt:lpstr>Current Prototypes</vt:lpstr>
      <vt:lpstr>Current Prototypes</vt:lpstr>
      <vt:lpstr>Current Prototypes</vt:lpstr>
      <vt:lpstr>Current Prototypes</vt:lpstr>
      <vt:lpstr>Simple Seat HACKATHON</vt:lpstr>
      <vt:lpstr>What’s Next? </vt:lpstr>
      <vt:lpstr>Thanks for listening!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Simple Seat, Better Lives</dc:title>
  <dc:creator>Mei-Li Hey</dc:creator>
  <cp:lastModifiedBy>Mei-Li Hey</cp:lastModifiedBy>
  <cp:revision>13</cp:revision>
  <dcterms:created xsi:type="dcterms:W3CDTF">2016-09-12T19:33:10Z</dcterms:created>
  <dcterms:modified xsi:type="dcterms:W3CDTF">2016-09-22T07:07:54Z</dcterms:modified>
</cp:coreProperties>
</file>